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518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486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2898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3886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820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36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6047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47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927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059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80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7891-3B4F-4810-BE0D-DB5F6DCA86FB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6445-CB5D-4AD9-8723-5F685582D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6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5973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650788"/>
            <a:ext cx="653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err="1" smtClean="0">
                <a:solidFill>
                  <a:schemeClr val="bg1"/>
                </a:solidFill>
              </a:rPr>
              <a:t>Дисципліна</a:t>
            </a:r>
            <a:r>
              <a:rPr lang="ru-RU" sz="2400" b="1" dirty="0" smtClean="0">
                <a:solidFill>
                  <a:schemeClr val="bg1"/>
                </a:solidFill>
              </a:rPr>
              <a:t> за </a:t>
            </a:r>
            <a:r>
              <a:rPr lang="ru-RU" sz="2400" b="1" dirty="0" err="1" smtClean="0">
                <a:solidFill>
                  <a:schemeClr val="bg1"/>
                </a:solidFill>
              </a:rPr>
              <a:t>вільним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вибором</a:t>
            </a:r>
            <a:r>
              <a:rPr lang="ru-RU" sz="2400" b="1" dirty="0" smtClean="0">
                <a:solidFill>
                  <a:schemeClr val="bg1"/>
                </a:solidFill>
              </a:rPr>
              <a:t> студента,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err="1" smtClean="0">
                <a:solidFill>
                  <a:schemeClr val="bg1"/>
                </a:solidFill>
              </a:rPr>
              <a:t>рівень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вищої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освіти</a:t>
            </a:r>
            <a:r>
              <a:rPr lang="ru-RU" sz="2400" b="1" dirty="0" smtClean="0">
                <a:solidFill>
                  <a:schemeClr val="bg1"/>
                </a:solidFill>
              </a:rPr>
              <a:t> “бакалавр”, “</a:t>
            </a:r>
            <a:r>
              <a:rPr lang="ru-RU" sz="2400" b="1" dirty="0" err="1" smtClean="0">
                <a:solidFill>
                  <a:schemeClr val="bg1"/>
                </a:solidFill>
              </a:rPr>
              <a:t>магістр</a:t>
            </a:r>
            <a:r>
              <a:rPr lang="ru-RU" sz="2400" b="1" dirty="0" smtClean="0">
                <a:solidFill>
                  <a:schemeClr val="bg1"/>
                </a:solidFill>
              </a:rPr>
              <a:t>”)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3620" y="1039669"/>
            <a:ext cx="72799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5400" b="1" cap="all" spc="0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Основи</a:t>
            </a:r>
            <a:r>
              <a:rPr lang="ru-RU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соціальної</a:t>
            </a:r>
            <a:r>
              <a:rPr lang="ru-RU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психології</a:t>
            </a:r>
            <a:r>
              <a:rPr lang="ru-RU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5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Актуальність вивчення дисципліни.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452438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Загальнонауковою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тенденцією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сучасної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психології</a:t>
            </a:r>
            <a:r>
              <a:rPr lang="ru-RU" sz="2500" dirty="0" smtClean="0">
                <a:solidFill>
                  <a:schemeClr val="bg1"/>
                </a:solidFill>
              </a:rPr>
              <a:t> та </a:t>
            </a:r>
            <a:r>
              <a:rPr lang="ru-RU" sz="2500" dirty="0" err="1" smtClean="0">
                <a:solidFill>
                  <a:schemeClr val="bg1"/>
                </a:solidFill>
              </a:rPr>
              <a:t>фармації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стає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інтеграція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біологічних</a:t>
            </a:r>
            <a:r>
              <a:rPr lang="ru-RU" sz="2500" dirty="0" smtClean="0">
                <a:solidFill>
                  <a:schemeClr val="bg1"/>
                </a:solidFill>
              </a:rPr>
              <a:t>, </a:t>
            </a:r>
            <a:r>
              <a:rPr lang="ru-RU" sz="2500" dirty="0" err="1" smtClean="0">
                <a:solidFill>
                  <a:schemeClr val="bg1"/>
                </a:solidFill>
              </a:rPr>
              <a:t>психологічних</a:t>
            </a:r>
            <a:r>
              <a:rPr lang="ru-RU" sz="2500" dirty="0" smtClean="0">
                <a:solidFill>
                  <a:schemeClr val="bg1"/>
                </a:solidFill>
              </a:rPr>
              <a:t> та </a:t>
            </a:r>
            <a:r>
              <a:rPr lang="ru-RU" sz="2500" dirty="0" err="1" smtClean="0">
                <a:solidFill>
                  <a:schemeClr val="bg1"/>
                </a:solidFill>
              </a:rPr>
              <a:t>соціологічних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підходів</a:t>
            </a:r>
            <a:r>
              <a:rPr lang="ru-RU" sz="2500" dirty="0" smtClean="0">
                <a:solidFill>
                  <a:schemeClr val="bg1"/>
                </a:solidFill>
              </a:rPr>
              <a:t> до </a:t>
            </a:r>
            <a:r>
              <a:rPr lang="ru-RU" sz="2500" dirty="0" err="1" smtClean="0">
                <a:solidFill>
                  <a:schemeClr val="bg1"/>
                </a:solidFill>
              </a:rPr>
              <a:t>людини</a:t>
            </a:r>
            <a:r>
              <a:rPr lang="ru-RU" sz="2500" dirty="0" smtClean="0">
                <a:solidFill>
                  <a:schemeClr val="bg1"/>
                </a:solidFill>
              </a:rPr>
              <a:t>. У </a:t>
            </a:r>
            <a:r>
              <a:rPr lang="ru-RU" sz="2500" dirty="0" err="1" smtClean="0">
                <a:solidFill>
                  <a:schemeClr val="bg1"/>
                </a:solidFill>
              </a:rPr>
              <a:t>сучасній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медицині</a:t>
            </a:r>
            <a:r>
              <a:rPr lang="ru-RU" sz="2500" dirty="0" smtClean="0">
                <a:solidFill>
                  <a:schemeClr val="bg1"/>
                </a:solidFill>
              </a:rPr>
              <a:t> все </a:t>
            </a:r>
            <a:r>
              <a:rPr lang="ru-RU" sz="2500" dirty="0" err="1" smtClean="0">
                <a:solidFill>
                  <a:schemeClr val="bg1"/>
                </a:solidFill>
              </a:rPr>
              <a:t>ширше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створюються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комплексні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терапевтичні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групи</a:t>
            </a:r>
            <a:r>
              <a:rPr lang="ru-RU" sz="2500" dirty="0" smtClean="0">
                <a:solidFill>
                  <a:schemeClr val="bg1"/>
                </a:solidFill>
              </a:rPr>
              <a:t>, </a:t>
            </a:r>
            <a:r>
              <a:rPr lang="ru-RU" sz="2500" dirty="0" err="1" smtClean="0">
                <a:solidFill>
                  <a:schemeClr val="bg1"/>
                </a:solidFill>
              </a:rPr>
              <a:t>що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включають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лікаря</a:t>
            </a:r>
            <a:r>
              <a:rPr lang="ru-RU" sz="2500" dirty="0" smtClean="0">
                <a:solidFill>
                  <a:schemeClr val="bg1"/>
                </a:solidFill>
              </a:rPr>
              <a:t>, психотерапевта, психолога та </a:t>
            </a:r>
            <a:r>
              <a:rPr lang="ru-RU" sz="2500" dirty="0" err="1" smtClean="0">
                <a:solidFill>
                  <a:schemeClr val="bg1"/>
                </a:solidFill>
              </a:rPr>
              <a:t>соціального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робітника</a:t>
            </a:r>
            <a:r>
              <a:rPr lang="ru-RU" sz="2500" dirty="0" smtClean="0">
                <a:solidFill>
                  <a:schemeClr val="bg1"/>
                </a:solidFill>
              </a:rPr>
              <a:t>. </a:t>
            </a:r>
            <a:r>
              <a:rPr lang="ru-RU" sz="2500" dirty="0" err="1" smtClean="0">
                <a:solidFill>
                  <a:schemeClr val="bg1"/>
                </a:solidFill>
              </a:rPr>
              <a:t>Світовий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досвід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свідчить</a:t>
            </a:r>
            <a:r>
              <a:rPr lang="ru-RU" sz="2500" dirty="0" smtClean="0">
                <a:solidFill>
                  <a:schemeClr val="bg1"/>
                </a:solidFill>
              </a:rPr>
              <a:t> про </a:t>
            </a:r>
            <a:r>
              <a:rPr lang="ru-RU" sz="2500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ролі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психології</a:t>
            </a:r>
            <a:r>
              <a:rPr lang="ru-RU" sz="2500" dirty="0" smtClean="0">
                <a:solidFill>
                  <a:schemeClr val="bg1"/>
                </a:solidFill>
              </a:rPr>
              <a:t>, і в тому </a:t>
            </a:r>
            <a:r>
              <a:rPr lang="ru-RU" sz="2500" dirty="0" err="1" smtClean="0">
                <a:solidFill>
                  <a:schemeClr val="bg1"/>
                </a:solidFill>
              </a:rPr>
              <a:t>числі</a:t>
            </a:r>
            <a:r>
              <a:rPr lang="ru-RU" sz="2500" dirty="0" smtClean="0">
                <a:solidFill>
                  <a:schemeClr val="bg1"/>
                </a:solidFill>
              </a:rPr>
              <a:t> й </a:t>
            </a:r>
            <a:r>
              <a:rPr lang="ru-RU" sz="2500" dirty="0" err="1" smtClean="0">
                <a:solidFill>
                  <a:schemeClr val="bg1"/>
                </a:solidFill>
              </a:rPr>
              <a:t>соціальної</a:t>
            </a:r>
            <a:r>
              <a:rPr lang="ru-RU" sz="2500" dirty="0" smtClean="0">
                <a:solidFill>
                  <a:schemeClr val="bg1"/>
                </a:solidFill>
              </a:rPr>
              <a:t>, на </a:t>
            </a:r>
            <a:r>
              <a:rPr lang="ru-RU" sz="2500" dirty="0" err="1" smtClean="0">
                <a:solidFill>
                  <a:schemeClr val="bg1"/>
                </a:solidFill>
              </a:rPr>
              <a:t>різних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етапах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запобігання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sz="2500" dirty="0" smtClean="0">
                <a:solidFill>
                  <a:schemeClr val="bg1"/>
                </a:solidFill>
              </a:rPr>
              <a:t> та </a:t>
            </a:r>
            <a:r>
              <a:rPr lang="ru-RU" sz="2500" dirty="0" err="1" smtClean="0">
                <a:solidFill>
                  <a:schemeClr val="bg1"/>
                </a:solidFill>
              </a:rPr>
              <a:t>їх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терапії</a:t>
            </a:r>
            <a:r>
              <a:rPr lang="ru-RU" sz="2500" dirty="0" smtClean="0">
                <a:solidFill>
                  <a:schemeClr val="bg1"/>
                </a:solidFill>
              </a:rPr>
              <a:t>. 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248472" cy="228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93229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Сучасні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фармацевти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повинні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володіти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ґрунтовними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знаннями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галузі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соціальної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психології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20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Мета курсу: </a:t>
            </a:r>
            <a:r>
              <a:rPr lang="ru-RU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майбутніх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фармацевтів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знаннями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основних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понять, </a:t>
            </a:r>
            <a:r>
              <a:rPr lang="ru-RU" dirty="0" err="1" smtClean="0">
                <a:solidFill>
                  <a:schemeClr val="bg1"/>
                </a:solidFill>
              </a:rPr>
              <a:t>принципів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положень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психології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озброєння</a:t>
            </a:r>
            <a:r>
              <a:rPr lang="ru-RU" dirty="0" smtClean="0">
                <a:solidFill>
                  <a:schemeClr val="bg1"/>
                </a:solidFill>
              </a:rPr>
              <a:t>, на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основі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теоретичних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уміннями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навичками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практичної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дослідницької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соціальній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сфері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Предметом </a:t>
            </a:r>
            <a:r>
              <a:rPr lang="ru-RU" b="1" dirty="0" err="1" smtClean="0">
                <a:solidFill>
                  <a:srgbClr val="FFC000"/>
                </a:solidFill>
              </a:rPr>
              <a:t>вивчення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положення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механізми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форми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процесі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включення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групи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взаємозв'язок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соціального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психічного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взаємозалежність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взаємовпливи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рівні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окремої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спільності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характеризують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особистість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групу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3436640" cy="1738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20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C000"/>
                </a:solidFill>
              </a:rPr>
              <a:t>Основними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завданнями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вивчення</a:t>
            </a:r>
            <a:r>
              <a:rPr lang="ru-RU" b="1" dirty="0" smtClean="0">
                <a:solidFill>
                  <a:srgbClr val="FFC000"/>
                </a:solidFill>
              </a:rPr>
              <a:t> курсу є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сформувати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студентів</a:t>
            </a:r>
            <a:r>
              <a:rPr lang="ru-RU" dirty="0" smtClean="0">
                <a:solidFill>
                  <a:schemeClr val="bg1"/>
                </a:solidFill>
              </a:rPr>
              <a:t> систему </a:t>
            </a:r>
            <a:r>
              <a:rPr lang="ru-RU" dirty="0" err="1" smtClean="0">
                <a:solidFill>
                  <a:schemeClr val="bg1"/>
                </a:solidFill>
              </a:rPr>
              <a:t>соціально-психологічних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оволодіти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категоріями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поняттями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психології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розуміти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механізми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виникнення</a:t>
            </a:r>
            <a:r>
              <a:rPr lang="ru-RU" dirty="0" smtClean="0">
                <a:solidFill>
                  <a:schemeClr val="bg1"/>
                </a:solidFill>
              </a:rPr>
              <a:t> проблем у </a:t>
            </a:r>
            <a:r>
              <a:rPr lang="ru-RU" dirty="0" err="1" smtClean="0">
                <a:solidFill>
                  <a:schemeClr val="bg1"/>
                </a:solidFill>
              </a:rPr>
              <a:t>соціальній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шляхів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попередження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подолання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інтегрувати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знання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особистість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практичній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фармацевта.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4021239" cy="197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80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FFC000"/>
                </a:solidFill>
              </a:rPr>
              <a:t>Курс </a:t>
            </a:r>
            <a:r>
              <a:rPr lang="ru-RU" sz="3000" b="1" dirty="0" smtClean="0">
                <a:solidFill>
                  <a:srgbClr val="FFC000"/>
                </a:solidFill>
              </a:rPr>
              <a:t>«</a:t>
            </a:r>
            <a:r>
              <a:rPr lang="ru-RU" sz="3000" b="1" dirty="0" err="1" smtClean="0">
                <a:solidFill>
                  <a:srgbClr val="FFC000"/>
                </a:solidFill>
              </a:rPr>
              <a:t>Основи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соціальної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психології</a:t>
            </a:r>
            <a:r>
              <a:rPr lang="ru-RU" sz="3000" b="1" dirty="0" smtClean="0">
                <a:solidFill>
                  <a:srgbClr val="FFC000"/>
                </a:solidFill>
              </a:rPr>
              <a:t>»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 дозволить студенту 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засвоїти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механізми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прийоми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перцепції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способи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процесі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визначати</a:t>
            </a:r>
            <a:r>
              <a:rPr lang="ru-RU" dirty="0" smtClean="0">
                <a:solidFill>
                  <a:schemeClr val="bg1"/>
                </a:solidFill>
              </a:rPr>
              <a:t> структуру </a:t>
            </a:r>
            <a:r>
              <a:rPr lang="ru-RU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споживача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розкривати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систему установок та </a:t>
            </a:r>
            <a:r>
              <a:rPr lang="ru-RU" dirty="0" err="1" smtClean="0">
                <a:solidFill>
                  <a:schemeClr val="bg1"/>
                </a:solidFill>
              </a:rPr>
              <a:t>ставлень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розуміти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внутрішню</a:t>
            </a:r>
            <a:r>
              <a:rPr lang="ru-RU" dirty="0" smtClean="0">
                <a:solidFill>
                  <a:schemeClr val="bg1"/>
                </a:solidFill>
              </a:rPr>
              <a:t> картину </a:t>
            </a:r>
            <a:r>
              <a:rPr lang="ru-RU" dirty="0" err="1" smtClean="0">
                <a:solidFill>
                  <a:schemeClr val="bg1"/>
                </a:solidFill>
              </a:rPr>
              <a:t>хвороби</a:t>
            </a:r>
            <a:r>
              <a:rPr lang="ru-RU" dirty="0" smtClean="0">
                <a:solidFill>
                  <a:schemeClr val="bg1"/>
                </a:solidFill>
              </a:rPr>
              <a:t>, знати структуру </a:t>
            </a:r>
            <a:r>
              <a:rPr lang="ru-RU" dirty="0" err="1" smtClean="0">
                <a:solidFill>
                  <a:schemeClr val="bg1"/>
                </a:solidFill>
              </a:rPr>
              <a:t>групи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динаміку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процесів</a:t>
            </a:r>
            <a:r>
              <a:rPr lang="ru-RU" dirty="0" smtClean="0">
                <a:solidFill>
                  <a:schemeClr val="bg1"/>
                </a:solidFill>
              </a:rPr>
              <a:t>, знати </a:t>
            </a:r>
            <a:r>
              <a:rPr lang="ru-RU" dirty="0" err="1" smtClean="0">
                <a:solidFill>
                  <a:schemeClr val="bg1"/>
                </a:solidFill>
              </a:rPr>
              <a:t>прийоми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сприятливого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клімату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професійному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середовищі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розуміти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закономірності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входження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групу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механізмів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соціалізації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десоціалізації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засвоєння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статусно-рольових</a:t>
            </a:r>
            <a:r>
              <a:rPr lang="ru-RU" dirty="0" smtClean="0">
                <a:solidFill>
                  <a:schemeClr val="bg1"/>
                </a:solidFill>
              </a:rPr>
              <a:t> характеристик </a:t>
            </a:r>
            <a:r>
              <a:rPr lang="ru-RU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вміння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системі</a:t>
            </a:r>
            <a:r>
              <a:rPr lang="ru-RU" dirty="0" smtClean="0">
                <a:solidFill>
                  <a:schemeClr val="bg1"/>
                </a:solidFill>
              </a:rPr>
              <a:t> «фармацевт-фармацевт» та «фармацевт-</a:t>
            </a:r>
            <a:r>
              <a:rPr lang="ru-RU" dirty="0" err="1" smtClean="0">
                <a:solidFill>
                  <a:schemeClr val="bg1"/>
                </a:solidFill>
              </a:rPr>
              <a:t>пацієнт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22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96944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200" b="1" dirty="0" err="1" smtClean="0">
                <a:solidFill>
                  <a:srgbClr val="FFC000"/>
                </a:solidFill>
              </a:rPr>
              <a:t>Знання</a:t>
            </a:r>
            <a:r>
              <a:rPr lang="ru-RU" sz="4200" b="1" dirty="0" smtClean="0">
                <a:solidFill>
                  <a:srgbClr val="FFC000"/>
                </a:solidFill>
              </a:rPr>
              <a:t> з </a:t>
            </a:r>
            <a:r>
              <a:rPr lang="ru-RU" sz="4200" b="1" dirty="0" err="1" smtClean="0">
                <a:solidFill>
                  <a:srgbClr val="FFC000"/>
                </a:solidFill>
              </a:rPr>
              <a:t>дисципліни</a:t>
            </a:r>
            <a:r>
              <a:rPr lang="ru-RU" sz="4200" b="1" dirty="0" smtClean="0">
                <a:solidFill>
                  <a:srgbClr val="FFC000"/>
                </a:solidFill>
              </a:rPr>
              <a:t> </a:t>
            </a:r>
            <a:r>
              <a:rPr lang="ru-RU" sz="4200" b="1" dirty="0" err="1" smtClean="0">
                <a:solidFill>
                  <a:srgbClr val="FFC000"/>
                </a:solidFill>
              </a:rPr>
              <a:t>надають</a:t>
            </a:r>
            <a:r>
              <a:rPr lang="ru-RU" sz="4200" b="1" dirty="0" smtClean="0">
                <a:solidFill>
                  <a:srgbClr val="FFC000"/>
                </a:solidFill>
              </a:rPr>
              <a:t> </a:t>
            </a:r>
            <a:r>
              <a:rPr lang="ru-RU" sz="4200" b="1" dirty="0" err="1" smtClean="0">
                <a:solidFill>
                  <a:srgbClr val="FFC000"/>
                </a:solidFill>
              </a:rPr>
              <a:t>можливість</a:t>
            </a:r>
            <a:r>
              <a:rPr lang="ru-RU" sz="4200" b="1" dirty="0" smtClean="0">
                <a:solidFill>
                  <a:srgbClr val="FFC000"/>
                </a:solidFill>
              </a:rPr>
              <a:t> фармацевтам:</a:t>
            </a:r>
          </a:p>
          <a:p>
            <a:pPr marL="0" indent="0">
              <a:buNone/>
            </a:pPr>
            <a:endParaRPr lang="ru-RU" sz="4200" b="1" dirty="0" smtClean="0">
              <a:solidFill>
                <a:srgbClr val="FFC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адекватно </a:t>
            </a:r>
            <a:r>
              <a:rPr lang="ru-RU" sz="3600" dirty="0" err="1" smtClean="0">
                <a:solidFill>
                  <a:srgbClr val="FFC000"/>
                </a:solidFill>
              </a:rPr>
              <a:t>визначати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соціальні</a:t>
            </a:r>
            <a:r>
              <a:rPr lang="ru-RU" sz="3600" dirty="0" smtClean="0">
                <a:solidFill>
                  <a:schemeClr val="bg1"/>
                </a:solidFill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</a:rPr>
              <a:t>психогенні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фактори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створювати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умови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їх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психопрофілактики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підвищити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якість</a:t>
            </a:r>
            <a:r>
              <a:rPr lang="ru-RU" sz="3600" dirty="0" smtClean="0">
                <a:solidFill>
                  <a:schemeClr val="bg1"/>
                </a:solidFill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</a:rPr>
              <a:t>ефективність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3600" dirty="0" smtClean="0">
                <a:solidFill>
                  <a:schemeClr val="bg1"/>
                </a:solidFill>
              </a:rPr>
              <a:t> та продажу </a:t>
            </a:r>
            <a:r>
              <a:rPr lang="ru-RU" sz="3600" dirty="0" err="1" smtClean="0">
                <a:solidFill>
                  <a:schemeClr val="bg1"/>
                </a:solidFill>
              </a:rPr>
              <a:t>фармацевтичної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err="1">
                <a:solidFill>
                  <a:schemeClr val="bg1"/>
                </a:solidFill>
              </a:rPr>
              <a:t>з</a:t>
            </a:r>
            <a:r>
              <a:rPr lang="ru-RU" sz="3600" dirty="0" err="1" smtClean="0">
                <a:solidFill>
                  <a:schemeClr val="bg1"/>
                </a:solidFill>
              </a:rPr>
              <a:t>нання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основних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соціально-психологічних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закономірностей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функціонування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медичних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підрозділів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забезпечить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оптимальний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психологічний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клімат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фармацевтичних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колективів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вдосконалить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взаємовідносини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між</a:t>
            </a:r>
            <a:r>
              <a:rPr lang="ru-RU" sz="3600" dirty="0" smtClean="0">
                <a:solidFill>
                  <a:schemeClr val="bg1"/>
                </a:solidFill>
              </a:rPr>
              <a:t> самими фармацевтами, а </a:t>
            </a:r>
            <a:r>
              <a:rPr lang="ru-RU" sz="3600" dirty="0" err="1" smtClean="0">
                <a:solidFill>
                  <a:schemeClr val="bg1"/>
                </a:solidFill>
              </a:rPr>
              <a:t>також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між</a:t>
            </a:r>
            <a:r>
              <a:rPr lang="ru-RU" sz="3600" dirty="0" smtClean="0">
                <a:solidFill>
                  <a:schemeClr val="bg1"/>
                </a:solidFill>
              </a:rPr>
              <a:t> фармацевтом та </a:t>
            </a:r>
            <a:r>
              <a:rPr lang="ru-RU" sz="3600" dirty="0" err="1" smtClean="0">
                <a:solidFill>
                  <a:schemeClr val="bg1"/>
                </a:solidFill>
              </a:rPr>
              <a:t>споживачем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err="1">
                <a:solidFill>
                  <a:schemeClr val="bg1"/>
                </a:solidFill>
              </a:rPr>
              <a:t>з</a:t>
            </a:r>
            <a:r>
              <a:rPr lang="ru-RU" sz="3600" dirty="0" err="1" smtClean="0">
                <a:solidFill>
                  <a:schemeClr val="bg1"/>
                </a:solidFill>
              </a:rPr>
              <a:t>нання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основних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принципів</a:t>
            </a:r>
            <a:r>
              <a:rPr lang="ru-RU" sz="3600" dirty="0" smtClean="0">
                <a:solidFill>
                  <a:schemeClr val="bg1"/>
                </a:solidFill>
              </a:rPr>
              <a:t> та правил </a:t>
            </a:r>
            <a:r>
              <a:rPr lang="ru-RU" sz="3600" dirty="0" err="1" smtClean="0">
                <a:solidFill>
                  <a:schemeClr val="bg1"/>
                </a:solidFill>
              </a:rPr>
              <a:t>ефективного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дозволить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встановлювати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більш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повний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особистісний</a:t>
            </a:r>
            <a:r>
              <a:rPr lang="ru-RU" sz="3600" dirty="0" smtClean="0">
                <a:solidFill>
                  <a:schemeClr val="bg1"/>
                </a:solidFill>
              </a:rPr>
              <a:t> контакт з </a:t>
            </a:r>
            <a:r>
              <a:rPr lang="ru-RU" sz="3600" dirty="0" err="1" smtClean="0">
                <a:solidFill>
                  <a:schemeClr val="bg1"/>
                </a:solidFill>
              </a:rPr>
              <a:t>хворим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гармонізувати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його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відносини</a:t>
            </a:r>
            <a:r>
              <a:rPr lang="ru-RU" sz="3600" dirty="0" smtClean="0">
                <a:solidFill>
                  <a:schemeClr val="bg1"/>
                </a:solidFill>
              </a:rPr>
              <a:t> з </a:t>
            </a:r>
            <a:r>
              <a:rPr lang="ru-RU" sz="3600" dirty="0" err="1" smtClean="0">
                <a:solidFill>
                  <a:schemeClr val="bg1"/>
                </a:solidFill>
              </a:rPr>
              <a:t>оточенням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оптимізувати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адаптацію</a:t>
            </a:r>
            <a:r>
              <a:rPr lang="ru-RU" sz="3600" dirty="0" smtClean="0">
                <a:solidFill>
                  <a:schemeClr val="bg1"/>
                </a:solidFill>
              </a:rPr>
              <a:t> до </a:t>
            </a:r>
            <a:r>
              <a:rPr lang="ru-RU" sz="3600" dirty="0" err="1" smtClean="0">
                <a:solidFill>
                  <a:schemeClr val="bg1"/>
                </a:solidFill>
              </a:rPr>
              <a:t>соціального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під</a:t>
            </a:r>
            <a:r>
              <a:rPr lang="ru-RU" sz="3600" dirty="0" smtClean="0">
                <a:solidFill>
                  <a:schemeClr val="bg1"/>
                </a:solidFill>
              </a:rPr>
              <a:t> час </a:t>
            </a:r>
            <a:r>
              <a:rPr lang="ru-RU" sz="3600" dirty="0" err="1" smtClean="0">
                <a:solidFill>
                  <a:schemeClr val="bg1"/>
                </a:solidFill>
              </a:rPr>
              <a:t>реабілітації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60522"/>
            <a:ext cx="2839960" cy="1597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На </a:t>
            </a:r>
            <a:r>
              <a:rPr lang="ru-RU" sz="3000" b="1" dirty="0" err="1" smtClean="0">
                <a:solidFill>
                  <a:srgbClr val="FFC000"/>
                </a:solidFill>
              </a:rPr>
              <a:t>лекційних</a:t>
            </a:r>
            <a:r>
              <a:rPr lang="ru-RU" sz="3000" b="1" dirty="0" smtClean="0">
                <a:solidFill>
                  <a:srgbClr val="FFC000"/>
                </a:solidFill>
              </a:rPr>
              <a:t> та </a:t>
            </a:r>
            <a:r>
              <a:rPr lang="ru-RU" sz="3000" b="1" dirty="0" err="1" smtClean="0">
                <a:solidFill>
                  <a:srgbClr val="FFC000"/>
                </a:solidFill>
              </a:rPr>
              <a:t>семінарських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заняттях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розглядатимуться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такі</a:t>
            </a:r>
            <a:r>
              <a:rPr lang="ru-RU" sz="3000" b="1" dirty="0" smtClean="0">
                <a:solidFill>
                  <a:srgbClr val="FFC000"/>
                </a:solidFill>
              </a:rPr>
              <a:t> </a:t>
            </a:r>
            <a:r>
              <a:rPr lang="ru-RU" sz="3000" b="1" dirty="0" err="1" smtClean="0">
                <a:solidFill>
                  <a:srgbClr val="FFC000"/>
                </a:solidFill>
              </a:rPr>
              <a:t>питання</a:t>
            </a:r>
            <a:r>
              <a:rPr lang="ru-RU" sz="3000" b="1" dirty="0" smtClean="0">
                <a:solidFill>
                  <a:srgbClr val="FFC000"/>
                </a:solidFill>
              </a:rPr>
              <a:t>: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373616" cy="4608512"/>
          </a:xfrm>
        </p:spPr>
        <p:txBody>
          <a:bodyPr numCol="2"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і роль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психології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системі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наукового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Соціально-психологічні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Соціально-психологічна</a:t>
            </a:r>
            <a:r>
              <a:rPr lang="ru-RU" dirty="0" smtClean="0">
                <a:solidFill>
                  <a:schemeClr val="bg1"/>
                </a:solidFill>
              </a:rPr>
              <a:t> характеристика </a:t>
            </a:r>
            <a:r>
              <a:rPr lang="ru-RU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Соціальна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міжгрупової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Феномени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лідерства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керівництва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колективі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фармацевтів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Психологія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малих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Феномен </a:t>
            </a:r>
            <a:r>
              <a:rPr lang="ru-RU" dirty="0" err="1" smtClean="0">
                <a:solidFill>
                  <a:schemeClr val="bg1"/>
                </a:solidFill>
              </a:rPr>
              <a:t>груп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погляду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та роль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психології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практиці</a:t>
            </a:r>
            <a:r>
              <a:rPr lang="ru-RU" dirty="0" smtClean="0">
                <a:solidFill>
                  <a:schemeClr val="bg1"/>
                </a:solidFill>
              </a:rPr>
              <a:t> фармацевта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Соціалізація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соціальна</a:t>
            </a:r>
            <a:r>
              <a:rPr lang="ru-RU" dirty="0" smtClean="0">
                <a:solidFill>
                  <a:schemeClr val="bg1"/>
                </a:solidFill>
              </a:rPr>
              <a:t> установка у </a:t>
            </a:r>
            <a:r>
              <a:rPr lang="ru-RU" dirty="0" err="1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фармацевтспоживач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Соціально-психологічні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аспекти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Сутність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міжособистісної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комунікації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Взаємодія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міжособистісний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системі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фармацевтспоживач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Стиль </a:t>
            </a:r>
            <a:r>
              <a:rPr lang="ru-RU" dirty="0" err="1" smtClean="0">
                <a:solidFill>
                  <a:schemeClr val="bg1"/>
                </a:solidFill>
              </a:rPr>
              <a:t>керівництва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згуртованості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Проблема </a:t>
            </a:r>
            <a:r>
              <a:rPr lang="ru-RU" dirty="0" err="1" smtClean="0">
                <a:solidFill>
                  <a:schemeClr val="bg1"/>
                </a:solidFill>
              </a:rPr>
              <a:t>групової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згуртованості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Форми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дискусій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фармацевтичному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колективі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Колектив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фармацевтів</a:t>
            </a:r>
            <a:r>
              <a:rPr lang="ru-RU" dirty="0" smtClean="0">
                <a:solidFill>
                  <a:schemeClr val="bg1"/>
                </a:solidFill>
              </a:rPr>
              <a:t> як мала </a:t>
            </a:r>
            <a:r>
              <a:rPr lang="ru-RU" dirty="0" err="1" smtClean="0">
                <a:solidFill>
                  <a:schemeClr val="bg1"/>
                </a:solidFill>
              </a:rPr>
              <a:t>група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взаємовідносин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колективі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фармацевтів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Шляхи </a:t>
            </a:r>
            <a:r>
              <a:rPr lang="ru-RU" dirty="0" err="1" smtClean="0">
                <a:solidFill>
                  <a:schemeClr val="bg1"/>
                </a:solidFill>
              </a:rPr>
              <a:t>побудови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професійному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колективі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77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132856"/>
            <a:ext cx="5112568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C000"/>
                </a:solidFill>
              </a:rPr>
              <a:t>Дякую за увагу!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584">
            <a:off x="286862" y="2094410"/>
            <a:ext cx="25971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016">
            <a:off x="4242045" y="3130729"/>
            <a:ext cx="4332440" cy="2885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/>
          <a:stretch/>
        </p:blipFill>
        <p:spPr bwMode="auto">
          <a:xfrm>
            <a:off x="3347864" y="188639"/>
            <a:ext cx="5672641" cy="1617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7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534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Актуальність вивчення дисципліни.</vt:lpstr>
      <vt:lpstr>Презентация PowerPoint</vt:lpstr>
      <vt:lpstr>Презентация PowerPoint</vt:lpstr>
      <vt:lpstr>Курс «Основи соціальної психології»  дозволить студенту </vt:lpstr>
      <vt:lpstr>Презентация PowerPoint</vt:lpstr>
      <vt:lpstr>На лекційних та семінарських заняттях розглядатимуться такі питання: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«Основи соціальної психології»</dc:title>
  <dc:creator>катя</dc:creator>
  <cp:lastModifiedBy>катя</cp:lastModifiedBy>
  <cp:revision>4</cp:revision>
  <dcterms:created xsi:type="dcterms:W3CDTF">2020-06-03T10:41:12Z</dcterms:created>
  <dcterms:modified xsi:type="dcterms:W3CDTF">2020-06-03T11:13:16Z</dcterms:modified>
</cp:coreProperties>
</file>